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9"/>
  </p:notesMasterIdLst>
  <p:sldIdLst>
    <p:sldId id="294" r:id="rId4"/>
    <p:sldId id="268" r:id="rId5"/>
    <p:sldId id="288" r:id="rId6"/>
    <p:sldId id="27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E4C"/>
    <a:srgbClr val="006124"/>
    <a:srgbClr val="F6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4561" autoAdjust="0"/>
  </p:normalViewPr>
  <p:slideViewPr>
    <p:cSldViewPr snapToGrid="0">
      <p:cViewPr varScale="1">
        <p:scale>
          <a:sx n="87" d="100"/>
          <a:sy n="87" d="100"/>
        </p:scale>
        <p:origin x="14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5C5E8-1768-4026-962B-F957C6FE6BF2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102E4-9221-402F-A7A7-0A0E7843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7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92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2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4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0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2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52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9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4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5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102E4-9221-402F-A7A7-0A0E784397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3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1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0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08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986" y="5160305"/>
            <a:ext cx="7571428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5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99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12/12/2016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42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12/12/2016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61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986" y="5160305"/>
            <a:ext cx="7571428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3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2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28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12/12/2016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12/12/2016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‹#›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0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4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2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1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4FB9-3D11-4DD5-A365-60F55F01745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3F76-8319-49D4-9E6B-192A45A6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4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12/12/2016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‹#›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6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eapek.org.cy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16" y="4743262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r>
              <a:rPr lang="en-US" b="1" dirty="0"/>
              <a:t>Cypriot PV Industry Experience </a:t>
            </a:r>
            <a:r>
              <a:rPr lang="en-US" dirty="0"/>
              <a:t>	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8416" y="5804455"/>
            <a:ext cx="9144002" cy="762000"/>
          </a:xfrm>
        </p:spPr>
        <p:txBody>
          <a:bodyPr/>
          <a:lstStyle/>
          <a:p>
            <a:r>
              <a:rPr lang="en-US" dirty="0"/>
              <a:t>Fanos Karantonis</a:t>
            </a:r>
          </a:p>
          <a:p>
            <a:r>
              <a:rPr lang="en-US" dirty="0" smtClean="0"/>
              <a:t>Chairman </a:t>
            </a:r>
            <a:r>
              <a:rPr lang="en-US" dirty="0"/>
              <a:t>of Cyprus Association of Renewable Energy Enterprises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9" y="4904232"/>
            <a:ext cx="1661160" cy="18013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27482" y="5012455"/>
            <a:ext cx="0" cy="158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2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45995" y="2711668"/>
            <a:ext cx="11620801" cy="236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j-lt"/>
                <a:cs typeface="Arial" charset="0"/>
              </a:rPr>
              <a:t>The </a:t>
            </a:r>
            <a:r>
              <a:rPr lang="en-GB" sz="2400" b="1" i="1" dirty="0" smtClean="0">
                <a:latin typeface="+mj-lt"/>
                <a:cs typeface="Arial" charset="0"/>
              </a:rPr>
              <a:t>STRENGTHS</a:t>
            </a:r>
            <a:r>
              <a:rPr lang="en-GB" sz="2400" dirty="0" smtClean="0">
                <a:latin typeface="+mj-lt"/>
                <a:cs typeface="Arial" charset="0"/>
              </a:rPr>
              <a:t> </a:t>
            </a:r>
            <a:r>
              <a:rPr lang="en-GB" sz="2400" dirty="0">
                <a:latin typeface="+mj-lt"/>
                <a:cs typeface="Arial" charset="0"/>
              </a:rPr>
              <a:t>of the Cypriot RES companies can be summarized to the extensive experience and knowledge of the RES sector and to the trained –qualified local personnel. </a:t>
            </a:r>
            <a:endParaRPr lang="en-GB" sz="2400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 smtClean="0">
                <a:latin typeface="+mj-lt"/>
                <a:cs typeface="Arial" charset="0"/>
              </a:rPr>
              <a:t>On </a:t>
            </a:r>
            <a:r>
              <a:rPr lang="en-GB" sz="2400" dirty="0">
                <a:latin typeface="+mj-lt"/>
                <a:cs typeface="Arial" charset="0"/>
              </a:rPr>
              <a:t>the other hand, the </a:t>
            </a:r>
            <a:r>
              <a:rPr lang="en-GB" sz="2400" b="1" i="1" dirty="0" smtClean="0">
                <a:latin typeface="+mj-lt"/>
                <a:cs typeface="Arial" charset="0"/>
              </a:rPr>
              <a:t>WEAKNESSES</a:t>
            </a:r>
            <a:r>
              <a:rPr lang="en-GB" sz="2400" dirty="0" smtClean="0">
                <a:latin typeface="+mj-lt"/>
                <a:cs typeface="Arial" charset="0"/>
              </a:rPr>
              <a:t> </a:t>
            </a:r>
            <a:r>
              <a:rPr lang="en-GB" sz="2400" dirty="0">
                <a:latin typeface="+mj-lt"/>
                <a:cs typeface="Arial" charset="0"/>
              </a:rPr>
              <a:t>can be summarized to the lack of personnel (lack of capital to hire personnel) and marketing practices for promoting their products.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5" y="-7570"/>
            <a:ext cx="9677090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Cyprus RES companies position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9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64067" y="1371600"/>
            <a:ext cx="116208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j-lt"/>
                <a:cs typeface="Arial" charset="0"/>
              </a:rPr>
              <a:t>B. External Aspects (OPPORTUNITIES and THREATS) of Cyprus RES </a:t>
            </a:r>
            <a:r>
              <a:rPr lang="en-GB" sz="2400" dirty="0" smtClean="0">
                <a:latin typeface="+mj-lt"/>
                <a:cs typeface="Arial" charset="0"/>
              </a:rPr>
              <a:t>companies</a:t>
            </a:r>
            <a:endParaRPr lang="en-GB" sz="2400" dirty="0">
              <a:latin typeface="+mj-lt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5" y="-7570"/>
            <a:ext cx="9677090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Cyprus RES companies position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525" y="1829236"/>
            <a:ext cx="10017395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64067" y="1371600"/>
            <a:ext cx="116208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j-lt"/>
                <a:cs typeface="Arial" charset="0"/>
              </a:rPr>
              <a:t>B. External Aspects (OPPORTUNITIES and THREATS) of Cyprus RES </a:t>
            </a:r>
            <a:r>
              <a:rPr lang="en-GB" sz="2400" dirty="0" smtClean="0">
                <a:latin typeface="+mj-lt"/>
                <a:cs typeface="Arial" charset="0"/>
              </a:rPr>
              <a:t>companies</a:t>
            </a:r>
            <a:endParaRPr lang="en-GB" sz="2400" dirty="0">
              <a:latin typeface="+mj-lt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5" y="-7570"/>
            <a:ext cx="9677090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Cyprus RES companies position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94" y="1812558"/>
            <a:ext cx="9100457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45995" y="2711668"/>
            <a:ext cx="11620801" cy="236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j-lt"/>
                <a:cs typeface="Arial" charset="0"/>
              </a:rPr>
              <a:t>Today in Cyprus </a:t>
            </a:r>
            <a:r>
              <a:rPr lang="en-GB" sz="2400" dirty="0" smtClean="0">
                <a:latin typeface="+mj-lt"/>
                <a:cs typeface="Arial" charset="0"/>
              </a:rPr>
              <a:t>there are 88 active </a:t>
            </a:r>
            <a:r>
              <a:rPr lang="en-GB" sz="2400" dirty="0">
                <a:latin typeface="+mj-lt"/>
                <a:cs typeface="Arial" charset="0"/>
              </a:rPr>
              <a:t>companies that import PV </a:t>
            </a:r>
            <a:r>
              <a:rPr lang="en-GB" sz="2400" dirty="0" smtClean="0">
                <a:latin typeface="+mj-lt"/>
                <a:cs typeface="Arial" charset="0"/>
              </a:rPr>
              <a:t>systems. </a:t>
            </a:r>
            <a:r>
              <a:rPr lang="en-GB" sz="2400" dirty="0">
                <a:latin typeface="+mj-lt"/>
                <a:cs typeface="Arial" charset="0"/>
              </a:rPr>
              <a:t>The PV market in Cyprus is considered to be complete.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400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 smtClean="0">
                <a:latin typeface="+mj-lt"/>
                <a:cs typeface="Arial" charset="0"/>
              </a:rPr>
              <a:t>There </a:t>
            </a:r>
            <a:r>
              <a:rPr lang="en-GB" sz="2400" dirty="0">
                <a:latin typeface="+mj-lt"/>
                <a:cs typeface="Arial" charset="0"/>
              </a:rPr>
              <a:t>is however potential for PV systems imports, in case the electricity market will be fully liberalised and the PV electricity can be provided to the electricity grid through the market rules.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5" y="-7570"/>
            <a:ext cx="9677090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Future of PV Industry in Cyprus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5" y="-7570"/>
            <a:ext cx="9677090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Competitive advantage &amp; disadvantage of </a:t>
            </a:r>
            <a:r>
              <a:rPr lang="en-GB" sz="3600" b="1" i="1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/>
            </a:r>
            <a:br>
              <a:rPr lang="en-GB" sz="3600" b="1" i="1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</a:br>
            <a:r>
              <a:rPr lang="en-GB" sz="3600" b="1" i="1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Cyprus </a:t>
            </a:r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PV companies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07759"/>
              </p:ext>
            </p:extLst>
          </p:nvPr>
        </p:nvGraphicFramePr>
        <p:xfrm>
          <a:off x="1675691" y="1497728"/>
          <a:ext cx="9312874" cy="46939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427838">
                  <a:extLst>
                    <a:ext uri="{9D8B030D-6E8A-4147-A177-3AD203B41FA5}">
                      <a16:colId xmlns:a16="http://schemas.microsoft.com/office/drawing/2014/main" xmlns="" val="2182144355"/>
                    </a:ext>
                  </a:extLst>
                </a:gridCol>
                <a:gridCol w="4885036">
                  <a:extLst>
                    <a:ext uri="{9D8B030D-6E8A-4147-A177-3AD203B41FA5}">
                      <a16:colId xmlns:a16="http://schemas.microsoft.com/office/drawing/2014/main" xmlns="" val="2235006158"/>
                    </a:ext>
                  </a:extLst>
                </a:gridCol>
              </a:tblGrid>
              <a:tr h="18145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Cyprus companies</a:t>
                      </a:r>
                      <a:endParaRPr lang="el-G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0903646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Companies liquidity and access to loans/capital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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1088119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Market share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5557794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Marketing and advertising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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441532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Good reputation to consumers/ distribution channels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551779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Branded products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5399608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Experience in RES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6208000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Qualified local personnel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8553082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Profit margin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6416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763" y="3128692"/>
            <a:ext cx="3200400" cy="600615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1407" y="4615201"/>
            <a:ext cx="3613112" cy="1644614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Fanos Karantonis</a:t>
            </a:r>
          </a:p>
          <a:p>
            <a:pPr algn="ctr"/>
            <a:r>
              <a:rPr lang="en-US" sz="1800" dirty="0"/>
              <a:t>'f.karantonis@karantonis.com.cy‘</a:t>
            </a:r>
          </a:p>
          <a:p>
            <a:pPr algn="ctr"/>
            <a:r>
              <a:rPr lang="en-US" sz="1800" dirty="0">
                <a:hlinkClick r:id="rId2"/>
              </a:rPr>
              <a:t>www.seapek.org.cy</a:t>
            </a:r>
            <a:r>
              <a:rPr lang="en-US" sz="18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222" y="154798"/>
            <a:ext cx="1925482" cy="208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805222" y="2652027"/>
            <a:ext cx="1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05222" y="4133497"/>
            <a:ext cx="1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14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78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067" y="1321334"/>
            <a:ext cx="1162080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u="sng" dirty="0" smtClean="0">
                <a:solidFill>
                  <a:srgbClr val="242E4C"/>
                </a:solidFill>
              </a:rPr>
              <a:t>History</a:t>
            </a:r>
            <a:endParaRPr lang="en-GB" sz="2000" u="sng" dirty="0" smtClean="0">
              <a:solidFill>
                <a:srgbClr val="242E4C"/>
              </a:solidFill>
            </a:endParaRPr>
          </a:p>
          <a:p>
            <a:pPr algn="just"/>
            <a:r>
              <a:rPr lang="en-GB" dirty="0" smtClean="0">
                <a:solidFill>
                  <a:srgbClr val="242E4C"/>
                </a:solidFill>
              </a:rPr>
              <a:t>The Cyprus Association of renewable Energy Enterprises was founde</a:t>
            </a:r>
            <a:r>
              <a:rPr lang="en-GB" dirty="0" smtClean="0">
                <a:solidFill>
                  <a:srgbClr val="242E4C"/>
                </a:solidFill>
              </a:rPr>
              <a:t>d in 2004 and it is a member of the Federation of Employers and Industrialists. Its members are companies and professionals, registered in Cyprus, that are activated in the RES Sector.</a:t>
            </a:r>
            <a:endParaRPr lang="el-GR" dirty="0" smtClean="0">
              <a:solidFill>
                <a:srgbClr val="242E4C"/>
              </a:solidFill>
            </a:endParaRPr>
          </a:p>
          <a:p>
            <a:pPr algn="just"/>
            <a:endParaRPr lang="el-GR" dirty="0">
              <a:solidFill>
                <a:srgbClr val="242E4C"/>
              </a:solidFill>
            </a:endParaRPr>
          </a:p>
          <a:p>
            <a:pPr algn="just"/>
            <a:r>
              <a:rPr lang="en-GB" sz="2000" b="1" u="sng" dirty="0" smtClean="0">
                <a:solidFill>
                  <a:srgbClr val="242E4C"/>
                </a:solidFill>
              </a:rPr>
              <a:t>Scope</a:t>
            </a:r>
            <a:endParaRPr lang="el-GR" sz="2000" b="1" u="sng" dirty="0" smtClean="0">
              <a:solidFill>
                <a:srgbClr val="242E4C"/>
              </a:solidFill>
            </a:endParaRPr>
          </a:p>
          <a:p>
            <a:pPr algn="just"/>
            <a:r>
              <a:rPr lang="en-GB" dirty="0" smtClean="0">
                <a:solidFill>
                  <a:srgbClr val="242E4C"/>
                </a:solidFill>
              </a:rPr>
              <a:t>The promotion of the use of energy from renewable energy sources in the Republic of Cyprus and the establishment of stable and prospective investment environment.</a:t>
            </a:r>
          </a:p>
          <a:p>
            <a:pPr algn="just"/>
            <a:endParaRPr lang="el-GR" dirty="0">
              <a:solidFill>
                <a:srgbClr val="242E4C"/>
              </a:solidFill>
            </a:endParaRPr>
          </a:p>
          <a:p>
            <a:pPr algn="just"/>
            <a:r>
              <a:rPr lang="en-GB" sz="2000" b="1" u="sng" dirty="0" smtClean="0">
                <a:solidFill>
                  <a:srgbClr val="242E4C"/>
                </a:solidFill>
              </a:rPr>
              <a:t>Mission</a:t>
            </a:r>
            <a:endParaRPr lang="en-GB" sz="2000" b="1" u="sng" dirty="0">
              <a:solidFill>
                <a:srgbClr val="242E4C"/>
              </a:solidFill>
            </a:endParaRPr>
          </a:p>
          <a:p>
            <a:pPr algn="just"/>
            <a:r>
              <a:rPr lang="en-GB" dirty="0" smtClean="0">
                <a:solidFill>
                  <a:srgbClr val="242E4C"/>
                </a:solidFill>
              </a:rPr>
              <a:t>SEAPEK aims to contribute positively and productively towards the compliance of Cyprus with the European Energy Policy and the transfer of European Directives into the national legislation</a:t>
            </a:r>
            <a:endParaRPr lang="el-GR" dirty="0" smtClean="0">
              <a:solidFill>
                <a:srgbClr val="242E4C"/>
              </a:solidFill>
            </a:endParaRPr>
          </a:p>
          <a:p>
            <a:pPr algn="just"/>
            <a:endParaRPr lang="el-GR" dirty="0">
              <a:solidFill>
                <a:srgbClr val="242E4C"/>
              </a:solidFill>
            </a:endParaRPr>
          </a:p>
          <a:p>
            <a:pPr algn="just"/>
            <a:r>
              <a:rPr lang="en-GB" dirty="0" smtClean="0">
                <a:solidFill>
                  <a:srgbClr val="242E4C"/>
                </a:solidFill>
              </a:rPr>
              <a:t>National energy legislation pillars,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E4C"/>
                </a:solidFill>
              </a:rPr>
              <a:t>The promotion of the use of energy from renewable energy sources, </a:t>
            </a:r>
            <a:r>
              <a:rPr lang="en-GB" dirty="0" smtClean="0">
                <a:solidFill>
                  <a:srgbClr val="242E4C"/>
                </a:solidFill>
              </a:rPr>
              <a:t>Energy Targets 2020</a:t>
            </a:r>
            <a:r>
              <a:rPr lang="el-GR" dirty="0" smtClean="0">
                <a:solidFill>
                  <a:srgbClr val="242E4C"/>
                </a:solidFill>
              </a:rPr>
              <a:t> (</a:t>
            </a:r>
            <a:r>
              <a:rPr lang="en-GB" dirty="0" smtClean="0">
                <a:solidFill>
                  <a:srgbClr val="242E4C"/>
                </a:solidFill>
              </a:rPr>
              <a:t>200</a:t>
            </a:r>
            <a:r>
              <a:rPr lang="el-GR" dirty="0" smtClean="0">
                <a:solidFill>
                  <a:srgbClr val="242E4C"/>
                </a:solidFill>
              </a:rPr>
              <a:t>9/28/</a:t>
            </a:r>
            <a:r>
              <a:rPr lang="en-GB" dirty="0" smtClean="0">
                <a:solidFill>
                  <a:srgbClr val="242E4C"/>
                </a:solidFill>
              </a:rPr>
              <a:t>EC</a:t>
            </a:r>
            <a:r>
              <a:rPr lang="el-GR" dirty="0" smtClean="0">
                <a:solidFill>
                  <a:srgbClr val="242E4C"/>
                </a:solidFill>
              </a:rPr>
              <a:t>)</a:t>
            </a:r>
            <a:endParaRPr lang="el-GR" dirty="0" smtClean="0">
              <a:solidFill>
                <a:srgbClr val="242E4C"/>
              </a:solidFill>
            </a:endParaRP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42E4C"/>
                </a:solidFill>
              </a:rPr>
              <a:t>Energy efficiency of buildings</a:t>
            </a:r>
            <a:r>
              <a:rPr lang="el-GR" dirty="0" smtClean="0">
                <a:solidFill>
                  <a:srgbClr val="242E4C"/>
                </a:solidFill>
              </a:rPr>
              <a:t>, </a:t>
            </a:r>
            <a:r>
              <a:rPr lang="en-GB" dirty="0" smtClean="0">
                <a:solidFill>
                  <a:srgbClr val="242E4C"/>
                </a:solidFill>
              </a:rPr>
              <a:t>NZEB</a:t>
            </a:r>
            <a:r>
              <a:rPr lang="el-GR" dirty="0" smtClean="0">
                <a:solidFill>
                  <a:srgbClr val="242E4C"/>
                </a:solidFill>
              </a:rPr>
              <a:t> (2010/31/</a:t>
            </a:r>
            <a:r>
              <a:rPr lang="en-GB" dirty="0" smtClean="0">
                <a:solidFill>
                  <a:srgbClr val="242E4C"/>
                </a:solidFill>
              </a:rPr>
              <a:t>EC</a:t>
            </a:r>
            <a:r>
              <a:rPr lang="el-GR" dirty="0" smtClean="0">
                <a:solidFill>
                  <a:srgbClr val="242E4C"/>
                </a:solidFill>
              </a:rPr>
              <a:t>)</a:t>
            </a:r>
            <a:endParaRPr lang="el-GR" dirty="0" smtClean="0">
              <a:solidFill>
                <a:srgbClr val="242E4C"/>
              </a:solidFill>
            </a:endParaRP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42E4C"/>
                </a:solidFill>
              </a:rPr>
              <a:t>Energy Efficiency</a:t>
            </a:r>
            <a:r>
              <a:rPr lang="el-GR" dirty="0" smtClean="0">
                <a:solidFill>
                  <a:srgbClr val="242E4C"/>
                </a:solidFill>
              </a:rPr>
              <a:t> (2012/27/</a:t>
            </a:r>
            <a:r>
              <a:rPr lang="en-GB" smtClean="0">
                <a:solidFill>
                  <a:srgbClr val="242E4C"/>
                </a:solidFill>
              </a:rPr>
              <a:t>EC</a:t>
            </a:r>
            <a:r>
              <a:rPr lang="el-GR" smtClean="0">
                <a:solidFill>
                  <a:srgbClr val="242E4C"/>
                </a:solidFill>
              </a:rPr>
              <a:t>)</a:t>
            </a:r>
            <a:endParaRPr lang="el-GR" dirty="0" smtClean="0">
              <a:solidFill>
                <a:srgbClr val="242E4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4" y="-7570"/>
            <a:ext cx="10163986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Cyprus Association of Renewable Energy Enterprises</a:t>
            </a:r>
            <a:endParaRPr lang="en-GB" sz="3600" b="1" i="1" dirty="0">
              <a:solidFill>
                <a:schemeClr val="bg1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4067" y="1678497"/>
            <a:ext cx="71087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l-GR" sz="2400" dirty="0">
                <a:solidFill>
                  <a:schemeClr val="tx2"/>
                </a:solidFill>
                <a:latin typeface="Candara" panose="020E0502030303020204" pitchFamily="34" charset="0"/>
              </a:rPr>
              <a:t>Cyprus has chosen to promote renewable energy technologies and energy conservation by adopting annual Support Schemes. </a:t>
            </a:r>
            <a:endParaRPr lang="en-US" altLang="el-GR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endParaRPr lang="en-US" altLang="el-GR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l-GR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These </a:t>
            </a:r>
            <a:r>
              <a:rPr lang="en-US" altLang="el-GR" sz="2400" dirty="0">
                <a:solidFill>
                  <a:schemeClr val="tx2"/>
                </a:solidFill>
                <a:latin typeface="Candara" panose="020E0502030303020204" pitchFamily="34" charset="0"/>
              </a:rPr>
              <a:t>Support Schemes although they assist the investment have not been able to create a stable investment environment. </a:t>
            </a:r>
            <a:endParaRPr lang="en-US" altLang="el-GR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endParaRPr lang="en-US" altLang="el-GR" sz="2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l-GR" sz="2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Also </a:t>
            </a:r>
            <a:r>
              <a:rPr lang="en-US" altLang="el-GR" sz="2400" dirty="0">
                <a:solidFill>
                  <a:schemeClr val="tx2"/>
                </a:solidFill>
                <a:latin typeface="Candara" panose="020E0502030303020204" pitchFamily="34" charset="0"/>
              </a:rPr>
              <a:t>have not been able to maintain permanent green jobs.</a:t>
            </a:r>
            <a:endParaRPr lang="en-GB" altLang="el-GR" sz="24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el-GR" sz="2000" dirty="0" smtClean="0">
              <a:solidFill>
                <a:srgbClr val="242E4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2" descr="http://static.squarespace.com/static/52e7d3a2e4b04dc8772c6a7e/t/52e802a5e4b0e6c8935575b3/1390936743428/Groen-spaarvark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41" y="2626016"/>
            <a:ext cx="2736000" cy="15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4" y="-7570"/>
            <a:ext cx="10163986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Strengthening investor confidence?</a:t>
            </a:r>
          </a:p>
        </p:txBody>
      </p:sp>
    </p:spTree>
    <p:extLst>
      <p:ext uri="{BB962C8B-B14F-4D97-AF65-F5344CB8AC3E}">
        <p14:creationId xmlns:p14="http://schemas.microsoft.com/office/powerpoint/2010/main" val="32330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48" y="6516000"/>
            <a:ext cx="4149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Source: Cyprus Energy Agency and SEAPEK (2014)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64067" y="1371600"/>
            <a:ext cx="802878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+mj-lt"/>
                <a:cs typeface="Arial" charset="0"/>
              </a:rPr>
              <a:t>Total number of employees in companies operating in the renewable energy technologies (2011-2014)</a:t>
            </a:r>
            <a:endParaRPr lang="el-GR" altLang="el-GR" sz="24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049868"/>
              </p:ext>
            </p:extLst>
          </p:nvPr>
        </p:nvGraphicFramePr>
        <p:xfrm>
          <a:off x="835561" y="2300296"/>
          <a:ext cx="7137400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7139035" imgH="4066384" progId="Excel.Chart.8">
                  <p:embed/>
                </p:oleObj>
              </mc:Choice>
              <mc:Fallback>
                <p:oleObj r:id="rId3" imgW="7139035" imgH="4066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561" y="2300296"/>
                        <a:ext cx="7137400" cy="406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36498" y="4024321"/>
            <a:ext cx="6492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C3300"/>
                </a:solidFill>
                <a:latin typeface="+mj-lt"/>
                <a:cs typeface="Arial" charset="0"/>
              </a:rPr>
              <a:t>485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3484" y="3375035"/>
            <a:ext cx="647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CC3300"/>
                </a:solidFill>
                <a:latin typeface="+mj-lt"/>
                <a:cs typeface="Arial" charset="0"/>
              </a:rPr>
              <a:t>660</a:t>
            </a:r>
            <a:endParaRPr lang="el-GR" b="1" dirty="0">
              <a:solidFill>
                <a:srgbClr val="CC3300"/>
              </a:solidFill>
              <a:latin typeface="+mj-lt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7447" y="2582871"/>
            <a:ext cx="647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CC3300"/>
                </a:solidFill>
                <a:latin typeface="+mj-lt"/>
                <a:cs typeface="Arial" charset="0"/>
              </a:rPr>
              <a:t>854</a:t>
            </a:r>
            <a:endParaRPr lang="el-GR" b="1" dirty="0">
              <a:solidFill>
                <a:srgbClr val="CC3300"/>
              </a:solidFill>
              <a:latin typeface="+mj-lt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1409" y="3663959"/>
            <a:ext cx="647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CC3300"/>
                </a:solidFill>
                <a:latin typeface="+mj-lt"/>
                <a:cs typeface="Arial" charset="0"/>
              </a:rPr>
              <a:t>582</a:t>
            </a:r>
            <a:endParaRPr lang="el-GR" b="1" dirty="0">
              <a:solidFill>
                <a:srgbClr val="CC3300"/>
              </a:solidFill>
              <a:latin typeface="+mj-lt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4" y="-7570"/>
            <a:ext cx="10163986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The example of </a:t>
            </a:r>
            <a:r>
              <a:rPr lang="en-GB" sz="3600" b="1" i="1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RES </a:t>
            </a:r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enterprises - Cyprus</a:t>
            </a:r>
          </a:p>
        </p:txBody>
      </p:sp>
    </p:spTree>
    <p:extLst>
      <p:ext uri="{BB962C8B-B14F-4D97-AF65-F5344CB8AC3E}">
        <p14:creationId xmlns:p14="http://schemas.microsoft.com/office/powerpoint/2010/main" val="36938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48" y="6516000"/>
            <a:ext cx="4149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Source: Cyprus Energy Agency and SEAPEK (2014)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64067" y="1371600"/>
            <a:ext cx="116208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j-lt"/>
                <a:cs typeface="Arial" charset="0"/>
              </a:rPr>
              <a:t>The problems facing enterprises in Cyprus operating in the filed of renewable technologies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86" y="1836443"/>
            <a:ext cx="3702704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56" y="1839231"/>
            <a:ext cx="3708383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4" y="-7570"/>
            <a:ext cx="10163986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The example of RES enterprises - Cyprus</a:t>
            </a:r>
          </a:p>
        </p:txBody>
      </p:sp>
    </p:spTree>
    <p:extLst>
      <p:ext uri="{BB962C8B-B14F-4D97-AF65-F5344CB8AC3E}">
        <p14:creationId xmlns:p14="http://schemas.microsoft.com/office/powerpoint/2010/main" val="21740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48" y="6516000"/>
            <a:ext cx="4149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Source: Cyprus Energy Agency and SEAPEK (2014)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64067" y="1371600"/>
            <a:ext cx="116208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j-lt"/>
                <a:cs typeface="Arial" charset="0"/>
              </a:rPr>
              <a:t>The problems facing enterprises in Cyprus operating in the filed of renewable technologies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13" y="1845020"/>
            <a:ext cx="3465530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95" y="1861496"/>
            <a:ext cx="3544449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4" y="-7570"/>
            <a:ext cx="10163986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The example of RES enterprises - Cyprus</a:t>
            </a:r>
          </a:p>
        </p:txBody>
      </p:sp>
    </p:spTree>
    <p:extLst>
      <p:ext uri="{BB962C8B-B14F-4D97-AF65-F5344CB8AC3E}">
        <p14:creationId xmlns:p14="http://schemas.microsoft.com/office/powerpoint/2010/main" val="3673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64067" y="1371600"/>
            <a:ext cx="11620801" cy="20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l-GR" sz="2400" dirty="0">
                <a:latin typeface="Candara" panose="020E0502030303020204" pitchFamily="34" charset="0"/>
                <a:cs typeface="Arial" panose="020B0604020202020204" pitchFamily="34" charset="0"/>
              </a:rPr>
              <a:t>To achieve the national targets for RES share in final energy consumption 13% by 2020, is expected a rapid development of RES projects (small or large in Cyprus). The target for renewable electricity by 2020 is 16%. </a:t>
            </a:r>
          </a:p>
          <a:p>
            <a:pPr marL="342900" indent="-342900" algn="just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l-GR" sz="2400" dirty="0">
                <a:latin typeface="Candara" panose="020E0502030303020204" pitchFamily="34" charset="0"/>
                <a:cs typeface="Arial" panose="020B0604020202020204" pitchFamily="34" charset="0"/>
              </a:rPr>
              <a:t>According to the National Action Plan for Renewable Energy in Cyprus target for total installed capacity of PV systems is 192 MW.</a:t>
            </a:r>
            <a:endParaRPr lang="en-GB" altLang="el-GR" sz="2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altLang="el-GR" sz="2400" dirty="0"/>
              <a:t>	</a:t>
            </a:r>
            <a:endParaRPr lang="el-GR" altLang="el-GR" sz="2400" dirty="0"/>
          </a:p>
        </p:txBody>
      </p:sp>
      <p:pic>
        <p:nvPicPr>
          <p:cNvPr id="14" name="Picture 6" descr="DSC052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90" y="3836370"/>
            <a:ext cx="3050345" cy="20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\\SECRETARIAT\Shared Drive X\13 PHOTOS\13-1 Photos ΓΡΑΦΕΙΟΥ\10 09 29 aioliko oreites\DSCF0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62" y="3836370"/>
            <a:ext cx="2695524" cy="202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\\SECRETARIAT\Shared Drive X\13 PHOTOS\13-1 Photos ΓΡΑΦΕΙΟΥ\11 02 18 600kW PV Park Orounta\DSCF0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84" y="3836370"/>
            <a:ext cx="2710379" cy="20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4" y="-7570"/>
            <a:ext cx="10163986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Evolution of RES installations</a:t>
            </a:r>
          </a:p>
        </p:txBody>
      </p:sp>
    </p:spTree>
    <p:extLst>
      <p:ext uri="{BB962C8B-B14F-4D97-AF65-F5344CB8AC3E}">
        <p14:creationId xmlns:p14="http://schemas.microsoft.com/office/powerpoint/2010/main" val="39402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64067" y="1371600"/>
            <a:ext cx="116208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j-lt"/>
                <a:cs typeface="Arial" charset="0"/>
              </a:rPr>
              <a:t>A. Internal Aspects (</a:t>
            </a:r>
            <a:r>
              <a:rPr lang="en-GB" sz="2400" dirty="0" smtClean="0">
                <a:latin typeface="+mj-lt"/>
                <a:cs typeface="Arial" charset="0"/>
              </a:rPr>
              <a:t>STRENGTHS </a:t>
            </a:r>
            <a:r>
              <a:rPr lang="en-GB" sz="2400" dirty="0">
                <a:latin typeface="+mj-lt"/>
                <a:cs typeface="Arial" charset="0"/>
              </a:rPr>
              <a:t>and </a:t>
            </a:r>
            <a:r>
              <a:rPr lang="en-GB" sz="2400" dirty="0" smtClean="0">
                <a:latin typeface="+mj-lt"/>
                <a:cs typeface="Arial" charset="0"/>
              </a:rPr>
              <a:t>WEAKNESSES) </a:t>
            </a:r>
            <a:r>
              <a:rPr lang="en-GB" sz="2400" dirty="0">
                <a:latin typeface="+mj-lt"/>
                <a:cs typeface="Arial" charset="0"/>
              </a:rPr>
              <a:t>of Cyprus RES companies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5" y="-7570"/>
            <a:ext cx="9677090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Cyprus RES companies position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042" y="1814392"/>
            <a:ext cx="9272361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6000" y="6516000"/>
            <a:ext cx="118800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2848" y="6516000"/>
            <a:ext cx="3643152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Fanos Karantonis – SEAPEK Chairman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64067" y="1371600"/>
            <a:ext cx="116208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latin typeface="+mj-lt"/>
                <a:cs typeface="Arial" charset="0"/>
              </a:rPr>
              <a:t>A. Internal Aspects (</a:t>
            </a:r>
            <a:r>
              <a:rPr lang="en-GB" sz="2400" dirty="0" smtClean="0">
                <a:latin typeface="+mj-lt"/>
                <a:cs typeface="Arial" charset="0"/>
              </a:rPr>
              <a:t>STRENGTHS </a:t>
            </a:r>
            <a:r>
              <a:rPr lang="en-GB" sz="2400" dirty="0">
                <a:latin typeface="+mj-lt"/>
                <a:cs typeface="Arial" charset="0"/>
              </a:rPr>
              <a:t>and </a:t>
            </a:r>
            <a:r>
              <a:rPr lang="en-GB" sz="2400" dirty="0" smtClean="0">
                <a:latin typeface="+mj-lt"/>
                <a:cs typeface="Arial" charset="0"/>
              </a:rPr>
              <a:t>WEAKNESSES) </a:t>
            </a:r>
            <a:r>
              <a:rPr lang="en-GB" sz="2400" dirty="0">
                <a:latin typeface="+mj-lt"/>
                <a:cs typeface="Arial" charset="0"/>
              </a:rPr>
              <a:t>of Cyprus RES companies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77" y="-12247"/>
            <a:ext cx="12193200" cy="1310400"/>
          </a:xfrm>
          <a:prstGeom prst="rect">
            <a:avLst/>
          </a:prstGeom>
          <a:solidFill>
            <a:srgbClr val="242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95" y="-7570"/>
            <a:ext cx="9677090" cy="1308620"/>
          </a:xfrm>
          <a:noFill/>
        </p:spPr>
        <p:txBody>
          <a:bodyPr>
            <a:norm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Cyprus RES companies position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8" y="-35428"/>
            <a:ext cx="1195126" cy="1296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74884" y="150310"/>
            <a:ext cx="0" cy="10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624" y="1873260"/>
            <a:ext cx="10511198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696</Words>
  <Application>Microsoft Office PowerPoint</Application>
  <PresentationFormat>Widescreen</PresentationFormat>
  <Paragraphs>104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Corbel</vt:lpstr>
      <vt:lpstr>Euphemia</vt:lpstr>
      <vt:lpstr>Times New Roman</vt:lpstr>
      <vt:lpstr>Verdana</vt:lpstr>
      <vt:lpstr>Webdings</vt:lpstr>
      <vt:lpstr>Wingdings</vt:lpstr>
      <vt:lpstr>Office Theme</vt:lpstr>
      <vt:lpstr>Banded Design Blue 16x9</vt:lpstr>
      <vt:lpstr>1_Banded Design Blue 16x9</vt:lpstr>
      <vt:lpstr>Microsoft Excel Chart</vt:lpstr>
      <vt:lpstr>  Cypriot PV Industry Experience  </vt:lpstr>
      <vt:lpstr>Cyprus Association of Renewable Energy Enterprises</vt:lpstr>
      <vt:lpstr>Strengthening investor confidence?</vt:lpstr>
      <vt:lpstr>The example of RES enterprises - Cyprus</vt:lpstr>
      <vt:lpstr>The example of RES enterprises - Cyprus</vt:lpstr>
      <vt:lpstr>The example of RES enterprises - Cyprus</vt:lpstr>
      <vt:lpstr>Evolution of RES installations</vt:lpstr>
      <vt:lpstr>Cyprus RES companies position</vt:lpstr>
      <vt:lpstr>Cyprus RES companies position</vt:lpstr>
      <vt:lpstr>Cyprus RES companies position</vt:lpstr>
      <vt:lpstr>Cyprus RES companies position</vt:lpstr>
      <vt:lpstr>Cyprus RES companies position</vt:lpstr>
      <vt:lpstr>Future of PV Industry in Cyprus</vt:lpstr>
      <vt:lpstr>Competitive advantage &amp; disadvantage of  Cyprus PV companies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Karantonis Group</dc:creator>
  <cp:lastModifiedBy>Fanos Karantonis</cp:lastModifiedBy>
  <cp:revision>116</cp:revision>
  <dcterms:created xsi:type="dcterms:W3CDTF">2014-03-19T16:40:47Z</dcterms:created>
  <dcterms:modified xsi:type="dcterms:W3CDTF">2016-12-12T20:57:33Z</dcterms:modified>
</cp:coreProperties>
</file>